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8" r:id="rId4"/>
    <p:sldId id="280" r:id="rId5"/>
    <p:sldId id="285" r:id="rId6"/>
    <p:sldId id="286" r:id="rId7"/>
    <p:sldId id="281" r:id="rId8"/>
    <p:sldId id="284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71" d="100"/>
          <a:sy n="71" d="100"/>
        </p:scale>
        <p:origin x="360" y="17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77646CB-8C87-4199-8983-F5EE0B4FD412}" type="datetime1">
              <a:rPr lang="nl-NL"/>
              <a:pPr lvl="0"/>
              <a:t>21-04-2020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9BDB442-421D-437C-A41E-9368B599F81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6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F3DAE1E8-D92D-4DCB-9804-754DEA946953}" type="datetime3">
              <a:rPr lang="nl-NL"/>
              <a:pPr lvl="0"/>
              <a:t>21/04/20</a:t>
            </a:fld>
            <a:endParaRPr lang="mr-IN"/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30411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36239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58291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374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13208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553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451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5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8815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260069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1353689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1714250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927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9804269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88479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/>
              <a:t>Paragraaf 4.1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Leenheren en leenmannen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6"/>
            <a:ext cx="17602958" cy="5243135"/>
          </a:xfrm>
        </p:spPr>
        <p:txBody>
          <a:bodyPr/>
          <a:lstStyle/>
          <a:p>
            <a:pPr marL="342900" lvl="0" indent="-342900"/>
            <a:r>
              <a:rPr lang="nl-NL" dirty="0"/>
              <a:t>hoe Karel de Grote een machtig koning en keizer werd over een groot rijk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op welke manier Karel zijn rijk bestuurde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hoe politieke </a:t>
            </a:r>
            <a:r>
              <a:rPr lang="nl-NL"/>
              <a:t>verdeeldheid en onveiligheid ontstonden </a:t>
            </a:r>
            <a:r>
              <a:rPr lang="nl-NL" dirty="0"/>
              <a:t>na Karels dood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/>
              <a:t>welke </a:t>
            </a:r>
            <a:r>
              <a:rPr lang="nl-NL" dirty="0"/>
              <a:t>plaats ridders hadden in de samenleving</a:t>
            </a: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de verhouding tussen heer (leenheer) en vazal (leenman)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Frankische rijk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483695"/>
            <a:ext cx="8514078" cy="752769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 dirty="0"/>
              <a:t>Na de val van het West-Romeinse rijk stichtten de Franken een koninkrijk in België en Frankrijk. 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r>
              <a:rPr lang="nl-NL" dirty="0"/>
              <a:t>In de eeuwen daarna veroverden de Franken een groot rijk. 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r>
              <a:rPr lang="nl-NL"/>
              <a:t>Karel </a:t>
            </a:r>
            <a:r>
              <a:rPr lang="nl-NL" dirty="0"/>
              <a:t>de </a:t>
            </a:r>
            <a:r>
              <a:rPr lang="nl-NL"/>
              <a:t>Grote was de machtigste koning </a:t>
            </a:r>
            <a:r>
              <a:rPr lang="nl-NL" dirty="0"/>
              <a:t>van de Franken. In 800 werd hij door de paus in Rome tot keizer gekroond. 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509" y="2483695"/>
            <a:ext cx="8210838" cy="7527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/>
              <a:t>West-Europa omstreeks 800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71" y="2171700"/>
            <a:ext cx="13038704" cy="78649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Bestuur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483695"/>
            <a:ext cx="8514078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/>
              <a:t>Karel bestuurde zijn rijk met hulp van de </a:t>
            </a:r>
            <a:r>
              <a:rPr lang="nl-NL">
                <a:solidFill>
                  <a:srgbClr val="FF0000"/>
                </a:solidFill>
              </a:rPr>
              <a:t>adel</a:t>
            </a:r>
            <a:r>
              <a:rPr lang="nl-NL"/>
              <a:t> (</a:t>
            </a:r>
            <a:r>
              <a:rPr lang="nl-NL">
                <a:solidFill>
                  <a:srgbClr val="FF0000"/>
                </a:solidFill>
              </a:rPr>
              <a:t>edelen</a:t>
            </a:r>
            <a:r>
              <a:rPr lang="nl-NL"/>
              <a:t>): groep aanzienlijke personen met voorrechten in de samenleving. </a:t>
            </a:r>
          </a:p>
          <a:p>
            <a:pPr marL="0" lvl="0" indent="0">
              <a:buNone/>
            </a:pPr>
            <a:endParaRPr lang="nl-NL"/>
          </a:p>
          <a:p>
            <a:pPr marL="0">
              <a:buNone/>
            </a:pPr>
            <a:r>
              <a:rPr lang="nl-NL">
                <a:solidFill>
                  <a:schemeClr val="tx1"/>
                </a:solidFill>
              </a:rPr>
              <a:t>Hoge edelen waren:</a:t>
            </a:r>
          </a:p>
          <a:p>
            <a:pPr marL="0"/>
            <a:r>
              <a:rPr lang="nl-NL">
                <a:solidFill>
                  <a:srgbClr val="FF0000"/>
                </a:solidFill>
              </a:rPr>
              <a:t>hertog: </a:t>
            </a:r>
            <a:r>
              <a:rPr lang="nl-NL">
                <a:solidFill>
                  <a:schemeClr val="tx1"/>
                </a:solidFill>
              </a:rPr>
              <a:t>hoge edelman, bestuurder van een hertogdom</a:t>
            </a:r>
          </a:p>
          <a:p>
            <a:pPr marL="0"/>
            <a:r>
              <a:rPr lang="nl-NL">
                <a:solidFill>
                  <a:srgbClr val="FF0000"/>
                </a:solidFill>
              </a:rPr>
              <a:t>graaf: </a:t>
            </a:r>
            <a:r>
              <a:rPr lang="nl-NL">
                <a:solidFill>
                  <a:schemeClr val="tx1"/>
                </a:solidFill>
              </a:rPr>
              <a:t>hoge edelman, bestuurder van een graafschap</a:t>
            </a:r>
          </a:p>
          <a:p>
            <a:pPr marL="0">
              <a:buNone/>
            </a:pPr>
            <a:endParaRPr lang="nl-NL"/>
          </a:p>
          <a:p>
            <a:pPr marL="0">
              <a:buNone/>
            </a:pPr>
            <a:r>
              <a:rPr lang="nl-NL"/>
              <a:t>(</a:t>
            </a:r>
            <a:r>
              <a:rPr lang="nl-NL" dirty="0"/>
              <a:t>vervolg op volgende dia</a:t>
            </a:r>
            <a:r>
              <a:rPr lang="nl-NL"/>
              <a:t>)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569" y="2483695"/>
            <a:ext cx="8390370" cy="57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483695"/>
            <a:ext cx="8514078" cy="752769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/>
              <a:t>Karel gaf een hoge edele een gebied in leen om te besturen. De edelman werd een </a:t>
            </a:r>
            <a:r>
              <a:rPr lang="nl-NL">
                <a:solidFill>
                  <a:srgbClr val="FF0000"/>
                </a:solidFill>
              </a:rPr>
              <a:t>leenman</a:t>
            </a:r>
            <a:r>
              <a:rPr lang="nl-NL"/>
              <a:t>. De koning was zijn </a:t>
            </a:r>
            <a:r>
              <a:rPr lang="nl-NL">
                <a:solidFill>
                  <a:srgbClr val="FF0000"/>
                </a:solidFill>
              </a:rPr>
              <a:t>leenheer</a:t>
            </a:r>
            <a:r>
              <a:rPr lang="nl-NL"/>
              <a:t>. Dit bestuurssysteem heet het </a:t>
            </a:r>
            <a:r>
              <a:rPr lang="nl-NL">
                <a:solidFill>
                  <a:srgbClr val="FF0000"/>
                </a:solidFill>
              </a:rPr>
              <a:t>leenstelsel</a:t>
            </a:r>
            <a:r>
              <a:rPr lang="nl-NL"/>
              <a:t>. </a:t>
            </a:r>
          </a:p>
          <a:p>
            <a:pPr marL="0">
              <a:buNone/>
            </a:pPr>
            <a:endParaRPr lang="nl-NL"/>
          </a:p>
          <a:p>
            <a:pPr marL="0" lvl="0" indent="0">
              <a:buNone/>
            </a:pPr>
            <a:r>
              <a:rPr lang="nl-NL"/>
              <a:t>De leenman haalde uit het gebied inkomsten, hij zorgde er voor orde en veiligheid en hij leverde militairen aan het leger van de koning.</a:t>
            </a:r>
          </a:p>
          <a:p>
            <a:pPr marL="0">
              <a:buNone/>
            </a:pPr>
            <a:endParaRPr lang="nl-NL"/>
          </a:p>
          <a:p>
            <a:pPr marL="0">
              <a:buNone/>
            </a:pPr>
            <a:r>
              <a:rPr lang="nl-NL"/>
              <a:t>De verhouding tussen heer (leenheer) en vazal (leenman) is een </a:t>
            </a:r>
            <a:r>
              <a:rPr lang="nl-NL" b="1"/>
              <a:t>kenmerkend aspect </a:t>
            </a:r>
            <a:r>
              <a:rPr lang="nl-NL"/>
              <a:t>van de tijd van monniken en ridders. </a:t>
            </a:r>
          </a:p>
          <a:p>
            <a:pPr marL="0">
              <a:buNone/>
            </a:pPr>
            <a:endParaRPr lang="nl-NL" dirty="0"/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>
                <a:solidFill>
                  <a:srgbClr val="FFFFFF"/>
                </a:solidFill>
              </a:rPr>
              <a:t>leenman: </a:t>
            </a:r>
            <a:r>
              <a:rPr lang="nl-NL">
                <a:solidFill>
                  <a:srgbClr val="FFFFFF"/>
                </a:solidFill>
              </a:rPr>
              <a:t>(vazal) edelman die een gebied bestuurt in opdracht van een leenheer</a:t>
            </a:r>
          </a:p>
          <a:p>
            <a:pPr lvl="0">
              <a:buNone/>
            </a:pPr>
            <a:endParaRPr lang="nl-NL" b="1">
              <a:solidFill>
                <a:srgbClr val="FFFFFF"/>
              </a:solidFill>
            </a:endParaRPr>
          </a:p>
          <a:p>
            <a:pPr lvl="0">
              <a:buNone/>
            </a:pPr>
            <a:r>
              <a:rPr lang="nl-NL" b="1">
                <a:solidFill>
                  <a:srgbClr val="FFFFFF"/>
                </a:solidFill>
              </a:rPr>
              <a:t>leenheer: </a:t>
            </a:r>
            <a:r>
              <a:rPr lang="nl-NL">
                <a:solidFill>
                  <a:srgbClr val="FFFFFF"/>
                </a:solidFill>
              </a:rPr>
              <a:t>vorst of een hoge edelman die een gebied laat besturen door een leenman</a:t>
            </a:r>
          </a:p>
          <a:p>
            <a:pPr>
              <a:buNone/>
            </a:pPr>
            <a:endParaRPr lang="nl-NL" b="1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>
                <a:solidFill>
                  <a:srgbClr val="FFFFFF"/>
                </a:solidFill>
              </a:rPr>
              <a:t>leenstelsel</a:t>
            </a:r>
            <a:r>
              <a:rPr lang="nl-NL" b="1" dirty="0">
                <a:solidFill>
                  <a:srgbClr val="FFFFFF"/>
                </a:solidFill>
              </a:rPr>
              <a:t>: </a:t>
            </a:r>
            <a:r>
              <a:rPr lang="nl-NL" dirty="0">
                <a:solidFill>
                  <a:srgbClr val="FFFFFF"/>
                </a:solidFill>
              </a:rPr>
              <a:t>(feodalisme) bestuurssysteem met leenheren en leenmannen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4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Verdeeldheid en onveiligheid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27939"/>
            <a:ext cx="9562904" cy="752769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 dirty="0">
                <a:solidFill>
                  <a:schemeClr val="tx1"/>
                </a:solidFill>
              </a:rPr>
              <a:t>Na Karels dood zagen de leenmannen in het rijk hun gebied steeds meer als hun bezit. De macht van edelen werd </a:t>
            </a:r>
            <a:r>
              <a:rPr lang="nl-NL" dirty="0">
                <a:solidFill>
                  <a:srgbClr val="FF0000"/>
                </a:solidFill>
              </a:rPr>
              <a:t>erfelijk</a:t>
            </a:r>
            <a:r>
              <a:rPr lang="nl-NL" dirty="0">
                <a:solidFill>
                  <a:schemeClr val="tx1"/>
                </a:solidFill>
              </a:rPr>
              <a:t>: als iets van ouders op kinderen overgaat. </a:t>
            </a:r>
          </a:p>
          <a:p>
            <a:pPr marL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/>
              <a:t>Leenmannen benoemden zelf ook weer leenmannen. Dat leidde tot politieke verdeeldheid en tot oorlogen tussen vorsten en edelen. 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>
              <a:buNone/>
            </a:pPr>
            <a:r>
              <a:rPr lang="nl-NL" dirty="0">
                <a:solidFill>
                  <a:schemeClr val="tx1"/>
                </a:solidFill>
              </a:rPr>
              <a:t>In de 9e en 10e eeuw was er veel onveiligheid door de politieke verdeeldheid en invallen van Vikingen (Germanen uit Scandinavië). </a:t>
            </a:r>
          </a:p>
          <a:p>
            <a:pPr marL="0" lvl="0">
              <a:buNone/>
            </a:pPr>
            <a:endParaRPr lang="nl-NL" dirty="0"/>
          </a:p>
          <a:p>
            <a:pPr marL="0" lvl="0">
              <a:buNone/>
            </a:pPr>
            <a:r>
              <a:rPr lang="nl-NL" dirty="0"/>
              <a:t>Edelen zorgden met kastelen voor veiligheid.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83" y="2527939"/>
            <a:ext cx="8346113" cy="47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Ridders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>
                <a:solidFill>
                  <a:schemeClr val="tx1"/>
                </a:solidFill>
              </a:rPr>
              <a:t>Edelen zorgden ook met </a:t>
            </a:r>
            <a:r>
              <a:rPr lang="nl-NL">
                <a:solidFill>
                  <a:srgbClr val="FF0000"/>
                </a:solidFill>
              </a:rPr>
              <a:t>ridders</a:t>
            </a:r>
            <a:r>
              <a:rPr lang="nl-NL">
                <a:solidFill>
                  <a:schemeClr val="tx1"/>
                </a:solidFill>
              </a:rPr>
              <a:t> voor veiligheid.</a:t>
            </a:r>
          </a:p>
          <a:p>
            <a:pPr marL="0">
              <a:buNone/>
            </a:pPr>
            <a:endParaRPr lang="nl-NL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nl-NL">
                <a:solidFill>
                  <a:schemeClr val="tx1"/>
                </a:solidFill>
              </a:rPr>
              <a:t>Eerst waren ridders soldaten </a:t>
            </a:r>
            <a:r>
              <a:rPr lang="nl-NL" dirty="0">
                <a:solidFill>
                  <a:schemeClr val="tx1"/>
                </a:solidFill>
              </a:rPr>
              <a:t>van </a:t>
            </a:r>
            <a:r>
              <a:rPr lang="nl-NL">
                <a:solidFill>
                  <a:schemeClr val="tx1"/>
                </a:solidFill>
              </a:rPr>
              <a:t>edelen. Na </a:t>
            </a:r>
            <a:r>
              <a:rPr lang="nl-NL" dirty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rgbClr val="FF0000"/>
                </a:solidFill>
              </a:rPr>
              <a:t>tijd van monniken en </a:t>
            </a:r>
            <a:r>
              <a:rPr lang="nl-NL">
                <a:solidFill>
                  <a:srgbClr val="FF0000"/>
                </a:solidFill>
              </a:rPr>
              <a:t>ridders </a:t>
            </a:r>
            <a:r>
              <a:rPr lang="nl-NL">
                <a:solidFill>
                  <a:schemeClr val="tx1"/>
                </a:solidFill>
              </a:rPr>
              <a:t>mochten alleen nog </a:t>
            </a:r>
            <a:r>
              <a:rPr lang="nl-NL" dirty="0">
                <a:solidFill>
                  <a:schemeClr val="tx1"/>
                </a:solidFill>
              </a:rPr>
              <a:t>edelen ridder worden. </a:t>
            </a:r>
          </a:p>
          <a:p>
            <a:pPr marL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nl-NL" dirty="0">
                <a:solidFill>
                  <a:schemeClr val="tx1"/>
                </a:solidFill>
              </a:rPr>
              <a:t>Ridders </a:t>
            </a:r>
            <a:r>
              <a:rPr lang="nl-NL">
                <a:solidFill>
                  <a:schemeClr val="tx1"/>
                </a:solidFill>
              </a:rPr>
              <a:t>moesten zich voortaan ridderlijk gedragen: </a:t>
            </a:r>
            <a:r>
              <a:rPr lang="nl-NL" dirty="0">
                <a:solidFill>
                  <a:schemeClr val="tx1"/>
                </a:solidFill>
              </a:rPr>
              <a:t>moedig, trouw en </a:t>
            </a:r>
            <a:r>
              <a:rPr lang="nl-NL">
                <a:solidFill>
                  <a:schemeClr val="tx1"/>
                </a:solidFill>
              </a:rPr>
              <a:t>rechtvaardig.</a:t>
            </a:r>
          </a:p>
          <a:p>
            <a:pPr marL="0">
              <a:buNone/>
            </a:pPr>
            <a:endParaRPr lang="nl-NL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nl-NL">
                <a:solidFill>
                  <a:schemeClr val="tx1"/>
                </a:solidFill>
              </a:rPr>
              <a:t>Door het gebruik van vuurwapens verdwenen de ridders. Dat gebeurde aan het einde van de </a:t>
            </a:r>
            <a:r>
              <a:rPr lang="nl-NL">
                <a:solidFill>
                  <a:srgbClr val="FF0000"/>
                </a:solidFill>
              </a:rPr>
              <a:t>middeleeuwen</a:t>
            </a:r>
            <a:r>
              <a:rPr lang="nl-NL">
                <a:solidFill>
                  <a:schemeClr val="tx1"/>
                </a:solidFill>
              </a:rPr>
              <a:t>.</a:t>
            </a:r>
            <a:endParaRPr lang="nl-NL" dirty="0">
              <a:solidFill>
                <a:schemeClr val="tx1"/>
              </a:solidFill>
            </a:endParaRPr>
          </a:p>
          <a:p>
            <a:pPr marL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>
                <a:solidFill>
                  <a:srgbClr val="FFFFFF"/>
                </a:solidFill>
              </a:rPr>
              <a:t>ridder: </a:t>
            </a:r>
            <a:r>
              <a:rPr lang="nl-NL">
                <a:solidFill>
                  <a:srgbClr val="FFFFFF"/>
                </a:solidFill>
              </a:rPr>
              <a:t>militair te paard</a:t>
            </a: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>
                <a:solidFill>
                  <a:srgbClr val="FFFFFF"/>
                </a:solidFill>
              </a:rPr>
              <a:t>tijd </a:t>
            </a:r>
            <a:r>
              <a:rPr lang="nl-NL" b="1" dirty="0">
                <a:solidFill>
                  <a:srgbClr val="FFFFFF"/>
                </a:solidFill>
              </a:rPr>
              <a:t>van monniken en ridders: </a:t>
            </a:r>
            <a:r>
              <a:rPr lang="nl-NL" dirty="0">
                <a:solidFill>
                  <a:srgbClr val="FFFFFF"/>
                </a:solidFill>
              </a:rPr>
              <a:t>derde tijdvak (</a:t>
            </a:r>
            <a:r>
              <a:rPr lang="nl-NL">
                <a:solidFill>
                  <a:srgbClr val="FFFFFF"/>
                </a:solidFill>
              </a:rPr>
              <a:t>500-1000)</a:t>
            </a:r>
          </a:p>
          <a:p>
            <a:pPr>
              <a:buNone/>
            </a:pPr>
            <a:endParaRPr lang="nl-NL">
              <a:solidFill>
                <a:srgbClr val="FFFFFF"/>
              </a:solidFill>
            </a:endParaRPr>
          </a:p>
          <a:p>
            <a:pPr>
              <a:buNone/>
            </a:pPr>
            <a:endParaRPr lang="nl-NL" b="1">
              <a:solidFill>
                <a:srgbClr val="FFFFFF"/>
              </a:solidFill>
            </a:endParaRPr>
          </a:p>
          <a:p>
            <a:pPr>
              <a:buNone/>
            </a:pPr>
            <a:endParaRPr lang="nl-NL" b="1">
              <a:solidFill>
                <a:srgbClr val="FFFFFF"/>
              </a:solidFill>
            </a:endParaRPr>
          </a:p>
          <a:p>
            <a:pPr>
              <a:buNone/>
            </a:pPr>
            <a:endParaRPr lang="nl-NL" b="1">
              <a:solidFill>
                <a:srgbClr val="FFFFFF"/>
              </a:solidFill>
            </a:endParaRPr>
          </a:p>
          <a:p>
            <a:pPr>
              <a:buNone/>
            </a:pPr>
            <a:endParaRPr lang="nl-NL" b="1">
              <a:solidFill>
                <a:srgbClr val="FFFFFF"/>
              </a:solidFill>
            </a:endParaRPr>
          </a:p>
          <a:p>
            <a:pPr>
              <a:buNone/>
            </a:pPr>
            <a:endParaRPr lang="nl-NL" b="1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>
                <a:solidFill>
                  <a:srgbClr val="FFFFFF"/>
                </a:solidFill>
              </a:rPr>
              <a:t>middeleeuwen: </a:t>
            </a:r>
            <a:r>
              <a:rPr lang="nl-NL">
                <a:solidFill>
                  <a:srgbClr val="FFFFFF"/>
                </a:solidFill>
              </a:rPr>
              <a:t>derde historische periode (500-1500)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19060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759</TotalTime>
  <Words>466</Words>
  <Application>Microsoft Macintosh PowerPoint</Application>
  <PresentationFormat>Aangepast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 Paragraaf 4.1  Leenheren en leenmannen</vt:lpstr>
      <vt:lpstr>In deze presentatie leer je: </vt:lpstr>
      <vt:lpstr>Het Frankische rijk</vt:lpstr>
      <vt:lpstr>West-Europa omstreeks 800</vt:lpstr>
      <vt:lpstr>Bestuur</vt:lpstr>
      <vt:lpstr>PowerPoint-presentatie</vt:lpstr>
      <vt:lpstr>Verdeeldheid en onveiligheid</vt:lpstr>
      <vt:lpstr>Ridders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Jankees den Otter</cp:lastModifiedBy>
  <cp:revision>106</cp:revision>
  <dcterms:created xsi:type="dcterms:W3CDTF">2017-10-11T07:53:32Z</dcterms:created>
  <dcterms:modified xsi:type="dcterms:W3CDTF">2020-04-21T18:18:15Z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